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9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3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4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F8EC-8AC4-4120-8ECE-CE93CBD7976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E674-DB97-47F8-8853-77376F3DD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2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45" y="1671783"/>
            <a:ext cx="7377802" cy="295396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72163" y="5213843"/>
            <a:ext cx="10963175" cy="15767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orki" panose="00000500000000000000" pitchFamily="2" charset="-52"/>
              </a:rPr>
              <a:t>«Реализация программ дополнительного образования по лыжным гонкам: актуальность, новизна, проблематика»</a:t>
            </a:r>
            <a:br>
              <a:rPr lang="ru-RU" sz="3200" dirty="0" smtClean="0">
                <a:latin typeface="Corki" panose="00000500000000000000" pitchFamily="2" charset="-52"/>
              </a:rPr>
            </a:br>
            <a:r>
              <a:rPr lang="ru-RU" sz="3200" dirty="0">
                <a:latin typeface="Corki" panose="00000500000000000000" pitchFamily="2" charset="-52"/>
              </a:rPr>
              <a:t/>
            </a:r>
            <a:br>
              <a:rPr lang="ru-RU" sz="3200" dirty="0">
                <a:latin typeface="Corki" panose="00000500000000000000" pitchFamily="2" charset="-52"/>
              </a:rPr>
            </a:br>
            <a:r>
              <a:rPr lang="ru-RU" sz="2000" dirty="0" smtClean="0">
                <a:latin typeface="Corki" panose="00000500000000000000" pitchFamily="2" charset="-52"/>
              </a:rPr>
              <a:t>Гулько Антон Викторович</a:t>
            </a:r>
            <a:br>
              <a:rPr lang="ru-RU" sz="2000" dirty="0" smtClean="0">
                <a:latin typeface="Corki" panose="00000500000000000000" pitchFamily="2" charset="-52"/>
              </a:rPr>
            </a:br>
            <a:r>
              <a:rPr lang="ru-RU" sz="2000" dirty="0" smtClean="0">
                <a:latin typeface="Corki" panose="00000500000000000000" pitchFamily="2" charset="-52"/>
              </a:rPr>
              <a:t>тренер-преподаватель </a:t>
            </a:r>
            <a:r>
              <a:rPr lang="ru-RU" sz="2000" dirty="0" smtClean="0">
                <a:latin typeface="Corki" panose="00000500000000000000" pitchFamily="2" charset="-52"/>
              </a:rPr>
              <a:t/>
            </a:r>
            <a:br>
              <a:rPr lang="ru-RU" sz="2000" dirty="0" smtClean="0">
                <a:latin typeface="Corki" panose="00000500000000000000" pitchFamily="2" charset="-52"/>
              </a:rPr>
            </a:br>
            <a:r>
              <a:rPr lang="ru-RU" sz="2000" dirty="0" smtClean="0">
                <a:latin typeface="Corki" panose="00000500000000000000" pitchFamily="2" charset="-52"/>
              </a:rPr>
              <a:t>МБУДО «ДЮСШ»</a:t>
            </a:r>
            <a:endParaRPr lang="ru-RU" sz="2000" dirty="0">
              <a:latin typeface="Corki" panose="000005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7747" y="11769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Муниципальный семинар</a:t>
            </a:r>
          </a:p>
          <a:p>
            <a:r>
              <a:rPr lang="ru-RU" dirty="0" smtClean="0">
                <a:latin typeface="Corki" panose="00000500000000000000" pitchFamily="2" charset="-52"/>
              </a:rPr>
              <a:t>«Повышение доступности дополнительного образования детей </a:t>
            </a:r>
            <a:r>
              <a:rPr lang="ru-RU" dirty="0" smtClean="0">
                <a:latin typeface="Corki" panose="00000500000000000000" pitchFamily="2" charset="-52"/>
              </a:rPr>
              <a:t>физкультурно-спортивной </a:t>
            </a:r>
            <a:r>
              <a:rPr lang="ru-RU" dirty="0" smtClean="0">
                <a:latin typeface="Corki" panose="00000500000000000000" pitchFamily="2" charset="-52"/>
              </a:rPr>
              <a:t>направленности за счет расширения образовательного пространства: опыт работы, проблемы и перспективы»</a:t>
            </a:r>
          </a:p>
          <a:p>
            <a:endParaRPr lang="ru-RU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" t="20148" r="39927" b="4195"/>
          <a:stretch/>
        </p:blipFill>
        <p:spPr>
          <a:xfrm>
            <a:off x="214235" y="918412"/>
            <a:ext cx="3427324" cy="433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95" y="725906"/>
            <a:ext cx="358010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2" y="288758"/>
            <a:ext cx="4154904" cy="582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86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614">
            <a:off x="3501533" y="16227"/>
            <a:ext cx="5188933" cy="6745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04800"/>
            <a:ext cx="12192000" cy="2342147"/>
          </a:xfrm>
        </p:spPr>
        <p:txBody>
          <a:bodyPr>
            <a:normAutofit/>
          </a:bodyPr>
          <a:lstStyle/>
          <a:p>
            <a:r>
              <a:rPr lang="ru-RU" sz="4800" dirty="0"/>
              <a:t>Важным условием тренировочного процесса является разнообразие (вариативность) занятий.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68907"/>
            <a:ext cx="12031579" cy="4989093"/>
          </a:xfrm>
        </p:spPr>
        <p:txBody>
          <a:bodyPr>
            <a:normAutofit/>
          </a:bodyPr>
          <a:lstStyle/>
          <a:p>
            <a:r>
              <a:rPr lang="ru-RU" sz="3600" dirty="0"/>
              <a:t>Тренировка — это достаточно сложный </a:t>
            </a:r>
            <a:r>
              <a:rPr lang="ru-RU" sz="3600" dirty="0" smtClean="0"/>
              <a:t>процесс.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Требуется </a:t>
            </a:r>
            <a:r>
              <a:rPr lang="ru-RU" sz="3600" dirty="0"/>
              <a:t>определенное количество времени для того, чтобы спортсмен сумел развить в себе целый ряд способностей, включая технические и тактические навыки, скорость, выносливость, силу, мощность, ловкость и быстроту, а также установить социальные и психологические 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221716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39"/>
            <a:ext cx="12192000" cy="515653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6" y="489527"/>
            <a:ext cx="11097929" cy="48300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800" dirty="0"/>
              <a:t>Для дальнейшего развития физической культуры и спорта, подготовки и воспитания спортсменов высокого класса нужно вести постоянный поиск новых подходов в </a:t>
            </a:r>
            <a:r>
              <a:rPr lang="ru-RU" sz="4800" dirty="0" smtClean="0"/>
              <a:t>организации учебно-тренировочного </a:t>
            </a:r>
            <a:r>
              <a:rPr lang="ru-RU" sz="4800" dirty="0"/>
              <a:t>процесса с учетом быстро изменяющихся требований. Постоянно совершенствовать формы и методы подготовки спортсмена, дальнейшего развития системы воспитания спортсменов от новичка до мастера 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2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6496"/>
          </a:xfrm>
        </p:spPr>
        <p:txBody>
          <a:bodyPr/>
          <a:lstStyle/>
          <a:p>
            <a:pPr algn="ctr"/>
            <a:r>
              <a:rPr lang="ru-RU" dirty="0"/>
              <a:t>Спасибо </a:t>
            </a:r>
            <a:r>
              <a:rPr lang="ru-RU"/>
              <a:t>за </a:t>
            </a:r>
            <a:r>
              <a:rPr lang="ru-RU" smtClean="0"/>
              <a:t>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8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462" y="641048"/>
            <a:ext cx="9914021" cy="17363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Спортивная школа как учреждение дополнительного образования призвана решать следующие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</a:t>
            </a:r>
            <a:r>
              <a:rPr lang="ru-RU" dirty="0"/>
              <a:t>и 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20" y="2531443"/>
            <a:ext cx="10708907" cy="37763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 smtClean="0"/>
              <a:t> </a:t>
            </a:r>
            <a:r>
              <a:rPr lang="ru-RU" sz="3000" dirty="0"/>
              <a:t>обеспечение необходимых условий для личностного развития, укрепления </a:t>
            </a:r>
            <a:r>
              <a:rPr lang="ru-RU" sz="3000" dirty="0" smtClean="0"/>
              <a:t>здоровья детей;</a:t>
            </a:r>
            <a:endParaRPr lang="ru-RU" sz="3000" dirty="0"/>
          </a:p>
          <a:p>
            <a:pPr algn="just"/>
            <a:r>
              <a:rPr lang="ru-RU" sz="3000" dirty="0" smtClean="0"/>
              <a:t> </a:t>
            </a:r>
            <a:r>
              <a:rPr lang="ru-RU" sz="3000" dirty="0"/>
              <a:t>удовлетворение потребностей учащихся в занятиях физической культурой и спортом;</a:t>
            </a:r>
          </a:p>
          <a:p>
            <a:pPr algn="just"/>
            <a:r>
              <a:rPr lang="ru-RU" sz="3000" dirty="0" smtClean="0"/>
              <a:t> </a:t>
            </a:r>
            <a:r>
              <a:rPr lang="ru-RU" sz="3000" dirty="0"/>
              <a:t>вовлечение максимально возможного числа детей в систематические занятия спортом, воспитание устойчивого интереса к ним;</a:t>
            </a:r>
          </a:p>
          <a:p>
            <a:pPr algn="just"/>
            <a:r>
              <a:rPr lang="ru-RU" sz="3000" dirty="0" smtClean="0"/>
              <a:t> </a:t>
            </a:r>
            <a:r>
              <a:rPr lang="ru-RU" sz="3000" dirty="0"/>
              <a:t>формирование у учащихся потребности в здоровом образе жизни, осуществление гармоничного развития </a:t>
            </a:r>
            <a:r>
              <a:rPr lang="ru-RU" sz="3000" dirty="0" smtClean="0"/>
              <a:t>личности; </a:t>
            </a:r>
            <a:endParaRPr lang="ru-RU" sz="3000" dirty="0"/>
          </a:p>
          <a:p>
            <a:pPr algn="just"/>
            <a:r>
              <a:rPr lang="ru-RU" sz="3000" dirty="0" smtClean="0"/>
              <a:t> </a:t>
            </a:r>
            <a:r>
              <a:rPr lang="ru-RU" sz="3000" dirty="0"/>
              <a:t>создание оптимальных условий для уровня общей и специальной физической подготовленности в соответствии с требованиями программ по видам 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46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9"/>
          <a:stretch/>
        </p:blipFill>
        <p:spPr>
          <a:xfrm>
            <a:off x="9363936" y="2076168"/>
            <a:ext cx="2587432" cy="41818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93" y="563418"/>
            <a:ext cx="8521951" cy="5616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Осуществление комплекса мероприятий программ создает предпосылки для реализации целей, задач, направлений, форм, методов, а также условий обеспечения эффективности спортивно-оздоровительной деятельности в процессе взаимодействия всех заинтересованных общественных организаций и объединений.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99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3" y="160422"/>
            <a:ext cx="12015537" cy="23581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дополнительного образования: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31" y="2640531"/>
            <a:ext cx="12192000" cy="364957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Для </a:t>
            </a:r>
            <a:r>
              <a:rPr lang="ru-RU" sz="3200" dirty="0" smtClean="0"/>
              <a:t>решения </a:t>
            </a:r>
            <a:r>
              <a:rPr lang="ru-RU" sz="3200" dirty="0"/>
              <a:t>необходимо:</a:t>
            </a:r>
          </a:p>
          <a:p>
            <a:r>
              <a:rPr lang="ru-RU" sz="3200" dirty="0"/>
              <a:t>- Расширение количества социальных партнёров и сотрудничество с </a:t>
            </a:r>
            <a:r>
              <a:rPr lang="ru-RU" sz="3200" dirty="0" smtClean="0"/>
              <a:t>ними;</a:t>
            </a:r>
            <a:endParaRPr lang="ru-RU" sz="3200" dirty="0"/>
          </a:p>
          <a:p>
            <a:r>
              <a:rPr lang="ru-RU" sz="3200" dirty="0"/>
              <a:t>- Повышение профессионального мастерства педагогических </a:t>
            </a:r>
            <a:r>
              <a:rPr lang="ru-RU" sz="3200" dirty="0" smtClean="0"/>
              <a:t>работников;</a:t>
            </a:r>
            <a:endParaRPr lang="ru-RU" sz="3200" dirty="0"/>
          </a:p>
          <a:p>
            <a:r>
              <a:rPr lang="ru-RU" sz="3200" dirty="0"/>
              <a:t>- Совершенствование системы методического и педагогического </a:t>
            </a:r>
            <a:r>
              <a:rPr lang="ru-RU" sz="3200" dirty="0" smtClean="0"/>
              <a:t>обеспечения;</a:t>
            </a:r>
            <a:endParaRPr lang="ru-RU" sz="3200" dirty="0"/>
          </a:p>
          <a:p>
            <a:r>
              <a:rPr lang="ru-RU" sz="3200" dirty="0"/>
              <a:t>- Развитие и совершенствование материально-технической базы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539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b="16495"/>
          <a:stretch/>
        </p:blipFill>
        <p:spPr>
          <a:xfrm>
            <a:off x="1759491" y="1727201"/>
            <a:ext cx="8570233" cy="50265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80" y="1122363"/>
            <a:ext cx="11678166" cy="144437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Важной задачей </a:t>
            </a:r>
            <a:r>
              <a:rPr lang="ru-RU" sz="4000" dirty="0" smtClean="0"/>
              <a:t>является </a:t>
            </a:r>
            <a:r>
              <a:rPr lang="ru-RU" sz="4000" dirty="0"/>
              <a:t>сохранить всё, что накоплено в сфере детско-юношеского спорта, обогатить, развить, «осовременить» и </a:t>
            </a:r>
            <a:r>
              <a:rPr lang="ru-RU" sz="4000" dirty="0" smtClean="0"/>
              <a:t>наполнить </a:t>
            </a:r>
            <a:r>
              <a:rPr lang="ru-RU" sz="4000" dirty="0"/>
              <a:t>новым </a:t>
            </a:r>
            <a:r>
              <a:rPr lang="ru-RU" sz="4000" dirty="0" smtClean="0"/>
              <a:t>содержанием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35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5" y="1411413"/>
            <a:ext cx="3994484" cy="3994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633" y="833313"/>
            <a:ext cx="11790946" cy="578100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/>
              <a:t>Сетевая </a:t>
            </a:r>
            <a:r>
              <a:rPr lang="ru-RU" sz="4400" b="1" dirty="0"/>
              <a:t>организация совместной деятельности по реализации образовательных </a:t>
            </a:r>
            <a:r>
              <a:rPr lang="ru-RU" sz="4400" b="1" dirty="0" smtClean="0"/>
              <a:t>программ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633" y="1668086"/>
            <a:ext cx="9400671" cy="5791491"/>
          </a:xfrm>
        </p:spPr>
        <p:txBody>
          <a:bodyPr>
            <a:normAutofit/>
          </a:bodyPr>
          <a:lstStyle/>
          <a:p>
            <a:pPr algn="l"/>
            <a:r>
              <a:rPr lang="ru-RU" sz="4400" dirty="0"/>
              <a:t>Сетевая форма реализации образовательных программ обеспечивает возможность освоения </a:t>
            </a:r>
            <a:r>
              <a:rPr lang="ru-RU" sz="4400" dirty="0" smtClean="0"/>
              <a:t>обучающимися </a:t>
            </a:r>
            <a:r>
              <a:rPr lang="ru-RU" sz="4400" dirty="0"/>
              <a:t>образовательной программы с использованием ресурсов нескольких организаций, осуществляющих образовательную деятельность.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6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221" y="1395663"/>
            <a:ext cx="11172597" cy="522681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600" dirty="0" smtClean="0"/>
              <a:t>оптимизировать </a:t>
            </a:r>
            <a:r>
              <a:rPr lang="ru-RU" sz="3600" dirty="0"/>
              <a:t>финансирование за счет объединения усилий</a:t>
            </a:r>
            <a:br>
              <a:rPr lang="ru-RU" sz="3600" dirty="0"/>
            </a:br>
            <a:r>
              <a:rPr lang="ru-RU" sz="3600" dirty="0"/>
              <a:t>нескольких организаций над решением общей задачи, </a:t>
            </a:r>
            <a:r>
              <a:rPr lang="ru-RU" sz="3600" dirty="0" smtClean="0"/>
              <a:t>отвечающей интересам </a:t>
            </a:r>
            <a:r>
              <a:rPr lang="ru-RU" sz="3600" dirty="0"/>
              <a:t>всех участников </a:t>
            </a:r>
            <a:r>
              <a:rPr lang="ru-RU" sz="3600" dirty="0" smtClean="0"/>
              <a:t>такого образовательного </a:t>
            </a:r>
            <a:r>
              <a:rPr lang="ru-RU" sz="3600" dirty="0"/>
              <a:t>альянса;</a:t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внедрить </a:t>
            </a:r>
            <a:r>
              <a:rPr lang="ru-RU" sz="3600" dirty="0"/>
              <a:t>отдельные образовательные программы, имеющие</a:t>
            </a:r>
            <a:br>
              <a:rPr lang="ru-RU" sz="3600" dirty="0"/>
            </a:br>
            <a:r>
              <a:rPr lang="ru-RU" sz="3600" dirty="0"/>
              <a:t>прикладное значение;</a:t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помочь </a:t>
            </a:r>
            <a:r>
              <a:rPr lang="ru-RU" sz="3600" dirty="0"/>
              <a:t>обучающимся приобрести в процессе реализации</a:t>
            </a:r>
            <a:br>
              <a:rPr lang="ru-RU" sz="3600" dirty="0"/>
            </a:br>
            <a:r>
              <a:rPr lang="ru-RU" sz="3600" dirty="0"/>
              <a:t>программы уникальные практические навыки.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79" y="272715"/>
            <a:ext cx="11903242" cy="994610"/>
          </a:xfrm>
        </p:spPr>
        <p:txBody>
          <a:bodyPr>
            <a:normAutofit/>
          </a:bodyPr>
          <a:lstStyle/>
          <a:p>
            <a:r>
              <a:rPr lang="ru-RU" sz="3200" dirty="0"/>
              <a:t>Такой подход к освоению образовательных программ позволяет решить следующие задачи: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1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29" y="1187115"/>
            <a:ext cx="4449592" cy="33237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36" y="617620"/>
            <a:ext cx="11782926" cy="113899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«Бодрое воскресенье»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Автономная некоммерческая организация</a:t>
            </a:r>
            <a:br>
              <a:rPr lang="ru-RU" sz="4400" dirty="0" smtClean="0"/>
            </a:br>
            <a:r>
              <a:rPr lang="ru-RU" sz="4400" dirty="0"/>
              <a:t> АНО «СпортКульт51».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336" y="3096126"/>
            <a:ext cx="12063663" cy="4138864"/>
          </a:xfrm>
        </p:spPr>
        <p:txBody>
          <a:bodyPr>
            <a:normAutofit/>
          </a:bodyPr>
          <a:lstStyle/>
          <a:p>
            <a:r>
              <a:rPr lang="ru-RU" sz="3200" dirty="0"/>
              <a:t>Деятельность организации направлена на создание условий для воспитания гармонично развитой и социально ответственной личности. </a:t>
            </a:r>
            <a:endParaRPr lang="ru-RU" sz="3200" dirty="0" smtClean="0"/>
          </a:p>
          <a:p>
            <a:r>
              <a:rPr lang="ru-RU" sz="3200" dirty="0" smtClean="0"/>
              <a:t>Цель </a:t>
            </a:r>
            <a:r>
              <a:rPr lang="ru-RU" sz="3200" dirty="0"/>
              <a:t>проекта: бесплатные занятия доступными видами спорта для жителей Мурманской области под руководством профессиональных инструкторов по легкой атлетике, </a:t>
            </a:r>
            <a:r>
              <a:rPr lang="ru-RU" sz="3200" dirty="0" err="1"/>
              <a:t>воркауту</a:t>
            </a:r>
            <a:r>
              <a:rPr lang="ru-RU" sz="3200" dirty="0"/>
              <a:t>, скандинавской ходьбе, функциональному многоборью, лыжным гонкам, а также инструкторов по йоге и растяжке для начинающих.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7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2" y="788341"/>
            <a:ext cx="3648239" cy="519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4"/>
          <a:stretch/>
        </p:blipFill>
        <p:spPr>
          <a:xfrm>
            <a:off x="8553057" y="788341"/>
            <a:ext cx="3421981" cy="555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05" y="246394"/>
            <a:ext cx="4241074" cy="621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66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440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Corki</vt:lpstr>
      <vt:lpstr>Times New Roman</vt:lpstr>
      <vt:lpstr>Тема Office</vt:lpstr>
      <vt:lpstr>«Реализация программ дополнительного образования по лыжным гонкам: актуальность, новизна, проблематика»  Гулько Антон Викторович тренер-преподаватель  МБУДО «ДЮСШ»</vt:lpstr>
      <vt:lpstr>Спортивная школа как учреждение дополнительного образования призвана решать следующие  цели и задачи: </vt:lpstr>
      <vt:lpstr>Презентация PowerPoint</vt:lpstr>
      <vt:lpstr>Проблемы дополнительного образования: программно-методическое обеспечение кадровое обеспечение материально-техническое обеспечение финансовое обеспечение</vt:lpstr>
      <vt:lpstr>Важной задачей является сохранить всё, что накоплено в сфере детско-юношеского спорта, обогатить, развить, «осовременить» и наполнить новым содержанием  </vt:lpstr>
      <vt:lpstr>Сетевая организация совместной деятельности по реализации образовательных программ</vt:lpstr>
      <vt:lpstr>оптимизировать финансирование за счет объединения усилий нескольких организаций над решением общей задачи, отвечающей интересам всех участников такого образовательного альянса;  внедрить отдельные образовательные программы, имеющие прикладное значение;  помочь обучающимся приобрести в процессе реализации программы уникальные практические навыки.  </vt:lpstr>
      <vt:lpstr>«Бодрое воскресенье»  Автономная некоммерческая организация  АНО «СпортКульт51».</vt:lpstr>
      <vt:lpstr>Презентация PowerPoint</vt:lpstr>
      <vt:lpstr>Презентация PowerPoint</vt:lpstr>
      <vt:lpstr>Важным условием тренировочного процесса является разнообразие (вариативность) занятий.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18</cp:revision>
  <dcterms:created xsi:type="dcterms:W3CDTF">2023-03-24T09:46:11Z</dcterms:created>
  <dcterms:modified xsi:type="dcterms:W3CDTF">2024-12-05T08:42:09Z</dcterms:modified>
</cp:coreProperties>
</file>